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3"/>
  </p:sldIdLst>
  <p:sldSz cx="10693400" cy="15122525"/>
  <p:notesSz cx="6858000" cy="9144000"/>
  <p:defaultTextStyle>
    <a:defPPr>
      <a:defRPr lang="el-GR"/>
    </a:defPPr>
    <a:lvl1pPr marL="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23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47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170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830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554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277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0010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7245" algn="l" defTabSz="147447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3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48" d="100"/>
          <a:sy n="48" d="100"/>
        </p:scale>
        <p:origin x="3102" y="78"/>
      </p:cViewPr>
      <p:guideLst>
        <p:guide orient="horz" pos="4763"/>
        <p:guide pos="336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4F67A-6E59-42EE-93E4-7FD5D5C5B49A}" type="datetimeFigureOut">
              <a:rPr lang="el-GR" smtClean="0"/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B39D6-3921-44C5-B599-C8A52704EC33}" type="slidenum">
              <a:rPr lang="el-GR" smtClean="0"/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 hasCustomPrompt="1"/>
          </p:nvPr>
        </p:nvSpPr>
        <p:spPr>
          <a:xfrm>
            <a:off x="802006" y="4697787"/>
            <a:ext cx="9089390" cy="3241542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 hasCustomPrompt="1"/>
          </p:nvPr>
        </p:nvSpPr>
        <p:spPr>
          <a:xfrm>
            <a:off x="1604010" y="8569432"/>
            <a:ext cx="7485380" cy="38646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4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5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2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0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7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844705" y="9717626"/>
            <a:ext cx="9089390" cy="3003501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844705" y="6409575"/>
            <a:ext cx="9089390" cy="330805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235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47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2117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83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554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277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001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7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 hasCustomPrompt="1"/>
          </p:nvPr>
        </p:nvSpPr>
        <p:spPr>
          <a:xfrm>
            <a:off x="560662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5703147" y="6588099"/>
            <a:ext cx="4964263" cy="18626612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534671" y="605605"/>
            <a:ext cx="9624060" cy="2520421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 hasCustomPrompt="1"/>
          </p:nvPr>
        </p:nvSpPr>
        <p:spPr>
          <a:xfrm>
            <a:off x="534672" y="3385066"/>
            <a:ext cx="4724775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235" indent="0">
              <a:buNone/>
              <a:defRPr sz="3200" b="1"/>
            </a:lvl2pPr>
            <a:lvl3pPr marL="1474470" indent="0">
              <a:buNone/>
              <a:defRPr sz="2900" b="1"/>
            </a:lvl3pPr>
            <a:lvl4pPr marL="2211705" indent="0">
              <a:buNone/>
              <a:defRPr sz="2500" b="1"/>
            </a:lvl4pPr>
            <a:lvl5pPr marL="2948305" indent="0">
              <a:buNone/>
              <a:defRPr sz="2500" b="1"/>
            </a:lvl5pPr>
            <a:lvl6pPr marL="3685540" indent="0">
              <a:buNone/>
              <a:defRPr sz="2500" b="1"/>
            </a:lvl6pPr>
            <a:lvl7pPr marL="4422775" indent="0">
              <a:buNone/>
              <a:defRPr sz="2500" b="1"/>
            </a:lvl7pPr>
            <a:lvl8pPr marL="5160010" indent="0">
              <a:buNone/>
              <a:defRPr sz="2500" b="1"/>
            </a:lvl8pPr>
            <a:lvl9pPr marL="5897245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 hasCustomPrompt="1"/>
          </p:nvPr>
        </p:nvSpPr>
        <p:spPr>
          <a:xfrm>
            <a:off x="534672" y="4795800"/>
            <a:ext cx="4724775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 hasCustomPrompt="1"/>
          </p:nvPr>
        </p:nvSpPr>
        <p:spPr>
          <a:xfrm>
            <a:off x="5432100" y="3385066"/>
            <a:ext cx="4726632" cy="1410734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235" indent="0">
              <a:buNone/>
              <a:defRPr sz="3200" b="1"/>
            </a:lvl2pPr>
            <a:lvl3pPr marL="1474470" indent="0">
              <a:buNone/>
              <a:defRPr sz="2900" b="1"/>
            </a:lvl3pPr>
            <a:lvl4pPr marL="2211705" indent="0">
              <a:buNone/>
              <a:defRPr sz="2500" b="1"/>
            </a:lvl4pPr>
            <a:lvl5pPr marL="2948305" indent="0">
              <a:buNone/>
              <a:defRPr sz="2500" b="1"/>
            </a:lvl5pPr>
            <a:lvl6pPr marL="3685540" indent="0">
              <a:buNone/>
              <a:defRPr sz="2500" b="1"/>
            </a:lvl6pPr>
            <a:lvl7pPr marL="4422775" indent="0">
              <a:buNone/>
              <a:defRPr sz="2500" b="1"/>
            </a:lvl7pPr>
            <a:lvl8pPr marL="5160010" indent="0">
              <a:buNone/>
              <a:defRPr sz="2500" b="1"/>
            </a:lvl8pPr>
            <a:lvl9pPr marL="5897245" indent="0">
              <a:buNone/>
              <a:defRPr sz="25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 hasCustomPrompt="1"/>
          </p:nvPr>
        </p:nvSpPr>
        <p:spPr>
          <a:xfrm>
            <a:off x="5432100" y="4795800"/>
            <a:ext cx="4726632" cy="8712956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534671" y="602100"/>
            <a:ext cx="3518056" cy="2562428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 hasCustomPrompt="1"/>
          </p:nvPr>
        </p:nvSpPr>
        <p:spPr>
          <a:xfrm>
            <a:off x="4180821" y="602102"/>
            <a:ext cx="5977908" cy="12906656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534671" y="3164531"/>
            <a:ext cx="3518056" cy="10344228"/>
          </a:xfrm>
        </p:spPr>
        <p:txBody>
          <a:bodyPr/>
          <a:lstStyle>
            <a:lvl1pPr marL="0" indent="0">
              <a:buNone/>
              <a:defRPr sz="2300"/>
            </a:lvl1pPr>
            <a:lvl2pPr marL="737235" indent="0">
              <a:buNone/>
              <a:defRPr sz="2000"/>
            </a:lvl2pPr>
            <a:lvl3pPr marL="1474470" indent="0">
              <a:buNone/>
              <a:defRPr sz="1600"/>
            </a:lvl3pPr>
            <a:lvl4pPr marL="2211705" indent="0">
              <a:buNone/>
              <a:defRPr sz="1500"/>
            </a:lvl4pPr>
            <a:lvl5pPr marL="2948305" indent="0">
              <a:buNone/>
              <a:defRPr sz="1500"/>
            </a:lvl5pPr>
            <a:lvl6pPr marL="3685540" indent="0">
              <a:buNone/>
              <a:defRPr sz="1500"/>
            </a:lvl6pPr>
            <a:lvl7pPr marL="4422775" indent="0">
              <a:buNone/>
              <a:defRPr sz="1500"/>
            </a:lvl7pPr>
            <a:lvl8pPr marL="5160010" indent="0">
              <a:buNone/>
              <a:defRPr sz="1500"/>
            </a:lvl8pPr>
            <a:lvl9pPr marL="5897245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>
          <a:xfrm>
            <a:off x="2095982" y="10585768"/>
            <a:ext cx="6416040" cy="124971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095982" y="1351227"/>
            <a:ext cx="6416040" cy="9073515"/>
          </a:xfrm>
        </p:spPr>
        <p:txBody>
          <a:bodyPr/>
          <a:lstStyle>
            <a:lvl1pPr marL="0" indent="0">
              <a:buNone/>
              <a:defRPr sz="5200"/>
            </a:lvl1pPr>
            <a:lvl2pPr marL="737235" indent="0">
              <a:buNone/>
              <a:defRPr sz="4500"/>
            </a:lvl2pPr>
            <a:lvl3pPr marL="1474470" indent="0">
              <a:buNone/>
              <a:defRPr sz="3900"/>
            </a:lvl3pPr>
            <a:lvl4pPr marL="2211705" indent="0">
              <a:buNone/>
              <a:defRPr sz="3200"/>
            </a:lvl4pPr>
            <a:lvl5pPr marL="2948305" indent="0">
              <a:buNone/>
              <a:defRPr sz="3200"/>
            </a:lvl5pPr>
            <a:lvl6pPr marL="3685540" indent="0">
              <a:buNone/>
              <a:defRPr sz="3200"/>
            </a:lvl6pPr>
            <a:lvl7pPr marL="4422775" indent="0">
              <a:buNone/>
              <a:defRPr sz="3200"/>
            </a:lvl7pPr>
            <a:lvl8pPr marL="5160010" indent="0">
              <a:buNone/>
              <a:defRPr sz="3200"/>
            </a:lvl8pPr>
            <a:lvl9pPr marL="5897245" indent="0">
              <a:buNone/>
              <a:defRPr sz="32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 hasCustomPrompt="1"/>
          </p:nvPr>
        </p:nvSpPr>
        <p:spPr>
          <a:xfrm>
            <a:off x="2095982" y="11835480"/>
            <a:ext cx="6416040" cy="1774795"/>
          </a:xfrm>
        </p:spPr>
        <p:txBody>
          <a:bodyPr/>
          <a:lstStyle>
            <a:lvl1pPr marL="0" indent="0">
              <a:buNone/>
              <a:defRPr sz="2300"/>
            </a:lvl1pPr>
            <a:lvl2pPr marL="737235" indent="0">
              <a:buNone/>
              <a:defRPr sz="2000"/>
            </a:lvl2pPr>
            <a:lvl3pPr marL="1474470" indent="0">
              <a:buNone/>
              <a:defRPr sz="1600"/>
            </a:lvl3pPr>
            <a:lvl4pPr marL="2211705" indent="0">
              <a:buNone/>
              <a:defRPr sz="1500"/>
            </a:lvl4pPr>
            <a:lvl5pPr marL="2948305" indent="0">
              <a:buNone/>
              <a:defRPr sz="1500"/>
            </a:lvl5pPr>
            <a:lvl6pPr marL="3685540" indent="0">
              <a:buNone/>
              <a:defRPr sz="1500"/>
            </a:lvl6pPr>
            <a:lvl7pPr marL="4422775" indent="0">
              <a:buNone/>
              <a:defRPr sz="1500"/>
            </a:lvl7pPr>
            <a:lvl8pPr marL="5160010" indent="0">
              <a:buNone/>
              <a:defRPr sz="1500"/>
            </a:lvl8pPr>
            <a:lvl9pPr marL="5897245" indent="0">
              <a:buNone/>
              <a:defRPr sz="15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 hasCustomPrompt="1"/>
          </p:nvPr>
        </p:nvSpPr>
        <p:spPr>
          <a:xfrm>
            <a:off x="8140723" y="1130693"/>
            <a:ext cx="2526686" cy="24084021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 hasCustomPrompt="1"/>
          </p:nvPr>
        </p:nvSpPr>
        <p:spPr>
          <a:xfrm>
            <a:off x="560663" y="1130693"/>
            <a:ext cx="7401839" cy="24084021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  <a:endParaRPr lang="el-GR" smtClean="0"/>
          </a:p>
          <a:p>
            <a:pPr lvl="1"/>
            <a:r>
              <a:rPr lang="el-GR" smtClean="0"/>
              <a:t>Δεύτερου επιπέδου</a:t>
            </a:r>
            <a:endParaRPr lang="el-GR" smtClean="0"/>
          </a:p>
          <a:p>
            <a:pPr lvl="2"/>
            <a:r>
              <a:rPr lang="el-GR" smtClean="0"/>
              <a:t>Τρίτου επιπέδου</a:t>
            </a:r>
            <a:endParaRPr lang="el-GR" smtClean="0"/>
          </a:p>
          <a:p>
            <a:pPr lvl="3"/>
            <a:r>
              <a:rPr lang="el-GR" smtClean="0"/>
              <a:t>Τέταρτου επιπέδου</a:t>
            </a:r>
            <a:endParaRPr lang="el-GR" smtClean="0"/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65"/>
            <a:ext cx="10693400" cy="15116995"/>
          </a:xfrm>
          <a:prstGeom prst="rect">
            <a:avLst/>
          </a:prstGeom>
        </p:spPr>
      </p:pic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534671" y="605605"/>
            <a:ext cx="9624060" cy="2520421"/>
          </a:xfrm>
          <a:prstGeom prst="rect">
            <a:avLst/>
          </a:prstGeom>
        </p:spPr>
        <p:txBody>
          <a:bodyPr vert="horz" lIns="147427" tIns="73713" rIns="147427" bIns="73713" rtlCol="0" anchor="ctr">
            <a:normAutofit/>
          </a:bodyPr>
          <a:lstStyle/>
          <a:p>
            <a:r>
              <a:rPr lang="el-GR" dirty="0" err="1" smtClean="0"/>
              <a:t>Kλικ</a:t>
            </a:r>
            <a:r>
              <a:rPr lang="el-GR" dirty="0" smtClean="0"/>
              <a:t> για επεξεργασία του τίτλου</a:t>
            </a:r>
            <a:endParaRPr lang="el-GR" dirty="0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534671" y="3528591"/>
            <a:ext cx="9624060" cy="9980167"/>
          </a:xfrm>
          <a:prstGeom prst="rect">
            <a:avLst/>
          </a:prstGeom>
        </p:spPr>
        <p:txBody>
          <a:bodyPr vert="horz" lIns="147427" tIns="73713" rIns="147427" bIns="73713" rtlCol="0">
            <a:normAutofit/>
          </a:bodyPr>
          <a:lstStyle/>
          <a:p>
            <a:pPr lvl="0"/>
            <a:r>
              <a:rPr lang="el-GR" dirty="0" err="1" smtClean="0"/>
              <a:t>Kλικ</a:t>
            </a:r>
            <a:r>
              <a:rPr lang="el-GR" dirty="0" smtClean="0"/>
              <a:t> για επεξεργασία των στυλ του υποδείγματος</a:t>
            </a:r>
            <a:endParaRPr lang="el-GR" dirty="0" smtClean="0"/>
          </a:p>
          <a:p>
            <a:pPr lvl="1"/>
            <a:r>
              <a:rPr lang="el-GR" dirty="0" smtClean="0"/>
              <a:t>Δεύτερου επιπέδου</a:t>
            </a:r>
            <a:endParaRPr lang="el-GR" dirty="0" smtClean="0"/>
          </a:p>
          <a:p>
            <a:pPr lvl="2"/>
            <a:r>
              <a:rPr lang="el-GR" dirty="0" smtClean="0"/>
              <a:t>Τρίτου επιπέδου</a:t>
            </a:r>
            <a:endParaRPr lang="el-GR" dirty="0" smtClean="0"/>
          </a:p>
          <a:p>
            <a:pPr lvl="3"/>
            <a:r>
              <a:rPr lang="el-GR" dirty="0" smtClean="0"/>
              <a:t>Τέταρτου επιπέδου</a:t>
            </a:r>
            <a:endParaRPr lang="el-GR" dirty="0" smtClean="0"/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534671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3018E-230E-479C-96EF-48C6CCCA17DE}" type="datetimeFigureOut">
              <a:rPr lang="el-GR" smtClean="0"/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653580" y="14016343"/>
            <a:ext cx="3386244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663604" y="14016343"/>
            <a:ext cx="2495127" cy="805135"/>
          </a:xfrm>
          <a:prstGeom prst="rect">
            <a:avLst/>
          </a:prstGeom>
        </p:spPr>
        <p:txBody>
          <a:bodyPr vert="horz" lIns="147427" tIns="73713" rIns="147427" bIns="73713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5A5A8-8373-49FE-AC13-E47C924AA95B}" type="slidenum">
              <a:rPr lang="el-GR" smtClean="0"/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1474470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85" indent="-553085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7610" indent="-461010" algn="l" defTabSz="1474470" rtl="0" eaLnBrk="1" latinLnBrk="0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2770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000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7240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447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107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28310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5545" indent="-368300" algn="l" defTabSz="14744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23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47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170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830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554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277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0010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7245" algn="l" defTabSz="147447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- TextBox"/>
          <p:cNvSpPr txBox="1"/>
          <p:nvPr/>
        </p:nvSpPr>
        <p:spPr>
          <a:xfrm>
            <a:off x="820292" y="3816846"/>
            <a:ext cx="9145016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enterprise AFOI VOTSI OE based in Central Macedonia region, has joined the Action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“Digital Saltation” 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total 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budget of  </a:t>
            </a:r>
            <a:r>
              <a:rPr lang="en-US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51,6 </a:t>
            </a:r>
            <a:r>
              <a:rPr lang="en-US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million €</a:t>
            </a:r>
            <a:r>
              <a:rPr lang="el-GR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Action aims at the digital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transformation 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very small, small and medium - sized enterprises. </a:t>
            </a: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investment’s total budget is</a:t>
            </a:r>
            <a:r>
              <a:rPr lang="el-GR" alt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197.024,35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€ out of which </a:t>
            </a:r>
            <a:r>
              <a:rPr lang="el-GR" alt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98.512,16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€  is public expenditure. The Action is co-financed by Greece and the European Union - European Regional Development Fund.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5 - TextBox"/>
          <p:cNvSpPr txBox="1"/>
          <p:nvPr/>
        </p:nvSpPr>
        <p:spPr>
          <a:xfrm>
            <a:off x="820292" y="5389135"/>
            <a:ext cx="9217024" cy="5747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approved </a:t>
            </a:r>
            <a:r>
              <a:rPr lang="en-US" sz="1200" b="1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subsidised</a:t>
            </a:r>
            <a:r>
              <a:rPr lang="en-US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Business Plan includes investments </a:t>
            </a:r>
            <a:r>
              <a:rPr lang="en-US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lang="en-US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following categories:</a:t>
            </a:r>
            <a:endParaRPr lang="en-US" sz="1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l-GR" sz="12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Procurement and installation of ICT equipment </a:t>
            </a: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Software  for office applications, web development, e-shop services etc. </a:t>
            </a: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Digital services 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Digital advertising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–security certifications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entry and transfer etc.</a:t>
            </a:r>
            <a:r>
              <a:rPr lang="el-GR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" indent="-228600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Wage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costs 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new personnel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l-GR" sz="900" b="1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sz="12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Through the participation in the Action, the enterprise achieved:</a:t>
            </a:r>
            <a:endParaRPr lang="en-US" sz="1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Competitiveness improvement 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Increase of profitability  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Reinforcement of an extrovert business profile 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Enhancement of entrepreneurship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Creation /maintenance of high quality job positions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Other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…………………………………………………………</a:t>
            </a:r>
            <a:endParaRPr lang="en-US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</a:pPr>
            <a:endParaRPr lang="en-US" sz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lnSpc>
                <a:spcPct val="200000"/>
              </a:lnSpc>
            </a:pP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support of </a:t>
            </a:r>
            <a:r>
              <a:rPr lang="en-US" sz="1200" dirty="0" err="1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EPAnEK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proved beneficial, not only for the enterprise </a:t>
            </a:r>
            <a:r>
              <a:rPr lang="en-US" sz="12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but also </a:t>
            </a:r>
            <a:r>
              <a:rPr lang="en-US" sz="1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the competitiveness of the national as well as the local economy.</a:t>
            </a:r>
            <a:endParaRPr lang="el-GR" sz="1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1204</Words>
  <Application>WPS Presentation</Application>
  <PresentationFormat>Custom</PresentationFormat>
  <Paragraphs>26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Verdana</vt:lpstr>
      <vt:lpstr>Microsoft YaHei</vt:lpstr>
      <vt:lpstr>Arial Unicode MS</vt:lpstr>
      <vt:lpstr>Calibri</vt:lpstr>
      <vt:lpstr>Θέμα του Office</vt:lpstr>
      <vt:lpstr>PowerPoint 演示文稿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Sotiris Katselos</dc:creator>
  <cp:lastModifiedBy>user</cp:lastModifiedBy>
  <cp:revision>64</cp:revision>
  <dcterms:created xsi:type="dcterms:W3CDTF">2018-02-13T12:16:00Z</dcterms:created>
  <dcterms:modified xsi:type="dcterms:W3CDTF">2023-09-07T10:18:53Z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430F2987F2D04A26ABB0DCB05611F352_12</vt:lpwstr>
  </property>
  <property fmtid="{D5CDD505-2E9C-101B-9397-08002B2CF9AE}" pid="3" name="KSOProductBuildVer">
    <vt:lpwstr>1033-12.2.0.13193</vt:lpwstr>
  </property>
</Properties>
</file>